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20870" y="106042"/>
            <a:ext cx="4722368" cy="67506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2572" y="350265"/>
            <a:ext cx="657885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1174" y="1380108"/>
            <a:ext cx="8121650" cy="427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zio.bergamaschi@unibo.it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corsi.unibo.it/Laurea/ServizioSociale/Pagine/default.asp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hyperlink" Target="mailto:monica.orsoni@unibo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325" y="580136"/>
            <a:ext cx="3252470" cy="3252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594" y="3509390"/>
            <a:ext cx="7894320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7744" y="4723710"/>
            <a:ext cx="6918325" cy="100012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225"/>
              </a:spcBef>
            </a:pPr>
            <a:r>
              <a:rPr sz="2400" i="1" dirty="0">
                <a:solidFill>
                  <a:srgbClr val="441D5F"/>
                </a:solidFill>
                <a:latin typeface="Calibri"/>
                <a:cs typeface="Calibri"/>
              </a:rPr>
              <a:t>Corso </a:t>
            </a:r>
            <a:r>
              <a:rPr sz="2400" i="1" spc="-5" dirty="0">
                <a:solidFill>
                  <a:srgbClr val="441D5F"/>
                </a:solidFill>
                <a:latin typeface="Calibri"/>
                <a:cs typeface="Calibri"/>
              </a:rPr>
              <a:t>di </a:t>
            </a:r>
            <a:r>
              <a:rPr sz="2400" i="1" dirty="0">
                <a:solidFill>
                  <a:srgbClr val="441D5F"/>
                </a:solidFill>
                <a:latin typeface="Calibri"/>
                <a:cs typeface="Calibri"/>
              </a:rPr>
              <a:t>laurea in </a:t>
            </a:r>
            <a:r>
              <a:rPr sz="2400" b="1" spc="-5" dirty="0">
                <a:solidFill>
                  <a:srgbClr val="441D5F"/>
                </a:solidFill>
                <a:latin typeface="Century Gothic"/>
                <a:cs typeface="Century Gothic"/>
              </a:rPr>
              <a:t>SERVIZIO</a:t>
            </a:r>
            <a:r>
              <a:rPr sz="2400" b="1" spc="-35" dirty="0">
                <a:solidFill>
                  <a:srgbClr val="441D5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441D5F"/>
                </a:solidFill>
                <a:latin typeface="Century Gothic"/>
                <a:cs typeface="Century Gothic"/>
              </a:rPr>
              <a:t>SOCIALE</a:t>
            </a:r>
            <a:endParaRPr sz="24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DIPARTIMENTO </a:t>
            </a:r>
            <a:r>
              <a:rPr sz="2200" b="1" spc="-10" dirty="0">
                <a:solidFill>
                  <a:srgbClr val="663790"/>
                </a:solidFill>
                <a:latin typeface="Calibri"/>
                <a:cs typeface="Calibri"/>
              </a:rPr>
              <a:t>DI </a:t>
            </a: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SOCIOLOGIA E </a:t>
            </a:r>
            <a:r>
              <a:rPr sz="2200" b="1" spc="-10" dirty="0">
                <a:solidFill>
                  <a:srgbClr val="663790"/>
                </a:solidFill>
                <a:latin typeface="Calibri"/>
                <a:cs typeface="Calibri"/>
              </a:rPr>
              <a:t>DIRITTO</a:t>
            </a:r>
            <a:r>
              <a:rPr sz="2200" b="1" spc="50" dirty="0">
                <a:solidFill>
                  <a:srgbClr val="66379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DELL’ECONOMIA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3731133"/>
            <a:ext cx="7388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6E2E9F"/>
                </a:solidFill>
                <a:latin typeface="Calibri"/>
                <a:cs typeface="Calibri"/>
              </a:rPr>
              <a:t>La professione di assistente</a:t>
            </a:r>
            <a:r>
              <a:rPr sz="4000" b="1" spc="40" dirty="0">
                <a:solidFill>
                  <a:srgbClr val="6E2E9F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6E2E9F"/>
                </a:solidFill>
                <a:latin typeface="Calibri"/>
                <a:cs typeface="Calibri"/>
              </a:rPr>
              <a:t>sociale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4057" y="183895"/>
            <a:ext cx="52292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Gli </a:t>
            </a:r>
            <a:r>
              <a:rPr dirty="0"/>
              <a:t>obiettivi </a:t>
            </a:r>
            <a:r>
              <a:rPr spc="-5" dirty="0"/>
              <a:t>del servizio</a:t>
            </a:r>
            <a:r>
              <a:rPr spc="-75" dirty="0"/>
              <a:t> </a:t>
            </a:r>
            <a:r>
              <a:rPr dirty="0"/>
              <a:t>sociale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67486"/>
            <a:ext cx="8080375" cy="5292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620" indent="-342900" algn="just">
              <a:lnSpc>
                <a:spcPct val="996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i="1" spc="-5" dirty="0">
                <a:solidFill>
                  <a:srgbClr val="404040"/>
                </a:solidFill>
                <a:latin typeface="Calibri"/>
                <a:cs typeface="Calibri"/>
              </a:rPr>
              <a:t>Creare,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particolare e specifico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200" b="1" i="1" dirty="0">
                <a:solidFill>
                  <a:srgbClr val="404040"/>
                </a:solidFill>
                <a:latin typeface="Calibri"/>
                <a:cs typeface="Calibri"/>
              </a:rPr>
              <a:t>aiuto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,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basato su una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relazione interpersonale professionale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tipo  promozionale, educativo e in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parte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terapeutico,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200" b="1" i="1" spc="-10" dirty="0">
                <a:solidFill>
                  <a:srgbClr val="404040"/>
                </a:solidFill>
                <a:latin typeface="Calibri"/>
                <a:cs typeface="Calibri"/>
              </a:rPr>
              <a:t>raccordi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necessari  fra bisogni e </a:t>
            </a:r>
            <a:r>
              <a:rPr sz="2200" b="1" i="1" spc="-10" dirty="0">
                <a:solidFill>
                  <a:srgbClr val="404040"/>
                </a:solidFill>
                <a:latin typeface="Calibri"/>
                <a:cs typeface="Calibri"/>
              </a:rPr>
              <a:t>risorse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personali,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familiari,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istituzionali,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comunitarie, 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favorendo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 migliorando i rapporti e le relazioni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tra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gli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individui 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tra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gli individui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ed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 sistemi di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risorse,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rendendo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l’ambiente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“nutritivo” e  promozionale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le persone e i</a:t>
            </a:r>
            <a:r>
              <a:rPr sz="22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gruppi.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04040"/>
              </a:buClr>
              <a:buFont typeface="Wingdings"/>
              <a:buChar char=""/>
            </a:pPr>
            <a:endParaRPr sz="175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ct val="997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Aiutare,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processo promozionale, le persone a  sviluppare la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propria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capacità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affrontare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propri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problemi con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senso di responsabilità 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autonomia,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spc="-30" dirty="0">
                <a:solidFill>
                  <a:srgbClr val="404040"/>
                </a:solidFill>
                <a:latin typeface="Calibri"/>
                <a:cs typeface="Calibri"/>
              </a:rPr>
              <a:t>l’attivazione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delle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proprie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risorse personali e del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contesto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familiare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sociale.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0"/>
              </a:buClr>
              <a:buFont typeface="Wingdings"/>
              <a:buChar char=""/>
            </a:pPr>
            <a:endParaRPr sz="1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63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Aiutare la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collettività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ad individuare i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propri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bisogni e ad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attivare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reti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solidarietà.</a:t>
            </a:r>
            <a:endParaRPr sz="2200">
              <a:latin typeface="Calibri"/>
              <a:cs typeface="Calibri"/>
            </a:endParaRPr>
          </a:p>
          <a:p>
            <a:pPr marL="2315845">
              <a:lnSpc>
                <a:spcPct val="100000"/>
              </a:lnSpc>
              <a:spcBef>
                <a:spcPts val="74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Maria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Dal Pra Ponticelli, metodologa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del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servizio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sociale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5646" y="3629025"/>
            <a:ext cx="6189345" cy="2235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Sito </a:t>
            </a:r>
            <a:r>
              <a:rPr sz="1800" i="1" dirty="0">
                <a:solidFill>
                  <a:srgbClr val="0E233D"/>
                </a:solidFill>
                <a:latin typeface="Calibri"/>
                <a:cs typeface="Calibri"/>
              </a:rPr>
              <a:t>web </a:t>
            </a: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del</a:t>
            </a:r>
            <a:r>
              <a:rPr sz="1800" i="1" spc="-15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CdS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http://corsi.unibo.it/Laurea/ServizioSociale/Pagine/default.aspx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b="1" dirty="0">
                <a:solidFill>
                  <a:srgbClr val="0E233D"/>
                </a:solidFill>
                <a:latin typeface="Calibri"/>
                <a:cs typeface="Calibri"/>
              </a:rPr>
              <a:t>Per</a:t>
            </a:r>
            <a:r>
              <a:rPr sz="1800" b="1" spc="-10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E233D"/>
                </a:solidFill>
                <a:latin typeface="Calibri"/>
                <a:cs typeface="Calibri"/>
              </a:rPr>
              <a:t>informazioni: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635635" marR="630555" indent="-3810" algn="ctr">
              <a:lnSpc>
                <a:spcPct val="101099"/>
              </a:lnSpc>
              <a:spcBef>
                <a:spcPts val="5"/>
              </a:spcBef>
            </a:pP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Coordinatore CdS: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maurizio.bergamaschi@unibo.it </a:t>
            </a:r>
            <a:r>
              <a:rPr sz="18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Segreteria didattica </a:t>
            </a:r>
            <a:r>
              <a:rPr sz="1800" dirty="0">
                <a:solidFill>
                  <a:srgbClr val="0E233D"/>
                </a:solidFill>
                <a:latin typeface="Calibri"/>
                <a:cs typeface="Calibri"/>
              </a:rPr>
              <a:t>del </a:t>
            </a: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CdS:</a:t>
            </a:r>
            <a:r>
              <a:rPr sz="1800" spc="20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lang="it-IT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silvia.antonioni2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@unibo.it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30006" y="6421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9860" y="2745739"/>
            <a:ext cx="6373495" cy="539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5250" y="1379219"/>
            <a:ext cx="1348739" cy="15500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0367" y="1379219"/>
            <a:ext cx="6373367" cy="1906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0367" y="2828544"/>
            <a:ext cx="6372225" cy="372110"/>
          </a:xfrm>
          <a:custGeom>
            <a:avLst/>
            <a:gdLst/>
            <a:ahLst/>
            <a:cxnLst/>
            <a:rect l="l" t="t" r="r" b="b"/>
            <a:pathLst>
              <a:path w="6372225" h="372110">
                <a:moveTo>
                  <a:pt x="0" y="371855"/>
                </a:moveTo>
                <a:lnTo>
                  <a:pt x="6371844" y="371855"/>
                </a:lnTo>
                <a:lnTo>
                  <a:pt x="6371844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1842" y="344170"/>
            <a:ext cx="3070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SERVIZIO</a:t>
            </a:r>
            <a:r>
              <a:rPr spc="-70" dirty="0"/>
              <a:t> </a:t>
            </a:r>
            <a:r>
              <a:rPr dirty="0"/>
              <a:t>SOCIALE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2776" y="1500886"/>
            <a:ext cx="7367905" cy="3559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01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servizio sociale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una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professione di aiuto.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13335" algn="ctr">
              <a:lnSpc>
                <a:spcPct val="150500"/>
              </a:lnSpc>
              <a:spcBef>
                <a:spcPts val="5"/>
              </a:spcBef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Può essere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definito come un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aiuto,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un sostegno un  servizio alla/e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persona/e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situazione di disagio, 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difficoltà,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fragilità,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vulnerabilità in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tutte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età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della</a:t>
            </a:r>
            <a:r>
              <a:rPr sz="26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vita 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e in tutti i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contesti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ambientali di</a:t>
            </a:r>
            <a:r>
              <a:rPr sz="2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relazione.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0228" y="377697"/>
            <a:ext cx="6835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Definire </a:t>
            </a:r>
            <a:r>
              <a:rPr sz="3000" dirty="0"/>
              <a:t>la </a:t>
            </a:r>
            <a:r>
              <a:rPr sz="3000" spc="-5" dirty="0"/>
              <a:t>professione </a:t>
            </a:r>
            <a:r>
              <a:rPr sz="3000" dirty="0"/>
              <a:t>di </a:t>
            </a:r>
            <a:r>
              <a:rPr sz="3000" spc="-5" dirty="0"/>
              <a:t>assistente</a:t>
            </a:r>
            <a:r>
              <a:rPr sz="3000" spc="15" dirty="0"/>
              <a:t> </a:t>
            </a:r>
            <a:r>
              <a:rPr sz="3000" spc="-5" dirty="0"/>
              <a:t>sociale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78839" y="1311528"/>
            <a:ext cx="7778750" cy="4553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7470">
              <a:lnSpc>
                <a:spcPct val="149300"/>
              </a:lnSpc>
              <a:spcBef>
                <a:spcPts val="100"/>
              </a:spcBef>
            </a:pP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complesso di attività (fondato su principi,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conoscenze,  metodi,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abilità, comportamenti </a:t>
            </a:r>
            <a:r>
              <a:rPr sz="2400" i="1" spc="-25" dirty="0">
                <a:solidFill>
                  <a:srgbClr val="404040"/>
                </a:solidFill>
                <a:latin typeface="Calibri"/>
                <a:cs typeface="Calibri"/>
              </a:rPr>
              <a:t>dell’assistente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sociale)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volto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ad affrontare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bisogni/problemi delle persone, dei gruppi,  delle comunità di un determinato sistema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sociale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il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miglioramento delle loro condizioni di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vita 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sz="2400" i="1" spc="-10" dirty="0">
                <a:solidFill>
                  <a:srgbClr val="404040"/>
                </a:solidFill>
                <a:latin typeface="Calibri"/>
                <a:cs typeface="Calibri"/>
              </a:rPr>
              <a:t>promozione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di azioni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che lo</a:t>
            </a:r>
            <a:r>
              <a:rPr sz="2400" i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realizzino.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784985">
              <a:lnSpc>
                <a:spcPct val="100000"/>
              </a:lnSpc>
              <a:spcBef>
                <a:spcPts val="1455"/>
              </a:spcBef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(Zilianti,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Rovai,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Assistente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sociale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professionista)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E05958-47BE-42E7-8991-EB40ABC9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0265"/>
            <a:ext cx="8534400" cy="923330"/>
          </a:xfrm>
        </p:spPr>
        <p:txBody>
          <a:bodyPr/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internazionale di Servizio sociale del 2014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F4A0A00-C9CF-4E77-89C0-80282722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174" y="1380108"/>
            <a:ext cx="8121650" cy="4062651"/>
          </a:xfrm>
        </p:spPr>
        <p:txBody>
          <a:bodyPr/>
          <a:lstStyle/>
          <a:p>
            <a:pPr algn="just"/>
            <a:r>
              <a:rPr lang="it-IT" sz="2400" i="1" dirty="0">
                <a:latin typeface="+mn-lt"/>
                <a:cs typeface="Times New Roman" panose="02020603050405020304" pitchFamily="18" charset="0"/>
              </a:rPr>
              <a:t>Il servizio sociale è una professione basata sulla pratica e una disciplina accademica che promuove il cambiamento sociale e lo sviluppo, la coesione sociale e l'emancipazione sociale, </a:t>
            </a:r>
            <a:r>
              <a:rPr lang="it-IT" sz="2400" i="1" dirty="0" err="1">
                <a:latin typeface="+mn-lt"/>
                <a:cs typeface="Times New Roman" panose="02020603050405020304" pitchFamily="18" charset="0"/>
              </a:rPr>
              <a:t>nonchè</a:t>
            </a:r>
            <a:r>
              <a:rPr lang="it-IT" sz="2400" i="1" dirty="0">
                <a:latin typeface="+mn-lt"/>
                <a:cs typeface="Times New Roman" panose="02020603050405020304" pitchFamily="18" charset="0"/>
              </a:rPr>
              <a:t> la liberazione delle persone. Principi di giustizia sociale, diritti umani, responsabilità collettiva e rispetto delle diversità sono fondamentali per il Servizio sociale. Sostenuto dalle teorie del Servizio sociale, delle scienze sociali, delle scienze umanistiche e dei saperi indigeni, il servizio sociale coinvolge persone e strutture per affrontare le sfide della vita e per migliorarne il benessere ( trad. italiana a cura di A. </a:t>
            </a:r>
            <a:r>
              <a:rPr lang="it-IT" sz="2400" i="1" dirty="0" err="1">
                <a:latin typeface="+mn-lt"/>
                <a:cs typeface="Times New Roman" panose="02020603050405020304" pitchFamily="18" charset="0"/>
              </a:rPr>
              <a:t>Sicora</a:t>
            </a:r>
            <a:r>
              <a:rPr lang="it-IT" sz="2400" i="1" dirty="0">
                <a:latin typeface="+mn-lt"/>
                <a:cs typeface="Times New Roman" panose="02020603050405020304" pitchFamily="18" charset="0"/>
              </a:rPr>
              <a:t> 2014 )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3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276" y="264921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L’assistente </a:t>
            </a:r>
            <a:r>
              <a:rPr spc="-5" dirty="0"/>
              <a:t>sociale </a:t>
            </a:r>
            <a:r>
              <a:rPr dirty="0"/>
              <a:t>è un operatore</a:t>
            </a:r>
            <a:r>
              <a:rPr spc="-60" dirty="0"/>
              <a:t> </a:t>
            </a:r>
            <a:r>
              <a:rPr spc="-5" dirty="0"/>
              <a:t>che: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416" y="1087881"/>
            <a:ext cx="8094980" cy="51130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68935" marR="401320" indent="-356870">
              <a:lnSpc>
                <a:spcPct val="101400"/>
              </a:lnSpc>
              <a:spcBef>
                <a:spcPts val="6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agendo secondo i principi, le conoscenze, il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metodo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 le tecniche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della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professione</a:t>
            </a:r>
            <a:endParaRPr sz="2200">
              <a:latin typeface="Calibri"/>
              <a:cs typeface="Calibri"/>
            </a:endParaRPr>
          </a:p>
          <a:p>
            <a:pPr marL="368935" marR="457200" indent="-356870">
              <a:lnSpc>
                <a:spcPts val="2630"/>
              </a:lnSpc>
              <a:spcBef>
                <a:spcPts val="123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svolge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la propria professione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nell’ambito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sistema</a:t>
            </a:r>
            <a:r>
              <a:rPr sz="2200" spc="-2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organizzato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delle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messe a disposizione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dalla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comunità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11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favore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degli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individui, gruppi e</a:t>
            </a:r>
            <a:r>
              <a:rPr sz="2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famiglie,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1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risolvere e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prevenire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situazioni di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bisogno,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aiutando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l’utenza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nell’uso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personale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tali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risorse,</a:t>
            </a:r>
            <a:endParaRPr sz="2200">
              <a:latin typeface="Calibri"/>
              <a:cs typeface="Calibri"/>
            </a:endParaRPr>
          </a:p>
          <a:p>
            <a:pPr marL="368935" marR="5080" indent="-356870">
              <a:lnSpc>
                <a:spcPct val="99600"/>
              </a:lnSpc>
              <a:spcBef>
                <a:spcPts val="121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organizzando e promuovendo prestazioni e servizi per </a:t>
            </a:r>
            <a:r>
              <a:rPr sz="2200" spc="10" dirty="0">
                <a:solidFill>
                  <a:srgbClr val="404040"/>
                </a:solidFill>
                <a:latin typeface="Calibri"/>
                <a:cs typeface="Calibri"/>
              </a:rPr>
              <a:t>unamaggiore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rispondenza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degli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stessi alle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particolari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situazioni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bisogno e alle  esigenze di autonomia e responsabilità delle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persone,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2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valorizzando a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questo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scopo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tutte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le risorse della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comunità,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valorizzando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risorse personali</a:t>
            </a:r>
            <a:r>
              <a:rPr sz="2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dell’individuo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/>
              <a:t>Servizio sociale </a:t>
            </a:r>
            <a:r>
              <a:rPr spc="-5" dirty="0"/>
              <a:t>come processo </a:t>
            </a:r>
            <a:r>
              <a:rPr dirty="0"/>
              <a:t>di</a:t>
            </a:r>
            <a:r>
              <a:rPr spc="-55" dirty="0"/>
              <a:t> </a:t>
            </a:r>
            <a:r>
              <a:rPr dirty="0"/>
              <a:t>aiuto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 marR="142240">
              <a:lnSpc>
                <a:spcPct val="140300"/>
              </a:lnSpc>
              <a:spcBef>
                <a:spcPts val="95"/>
              </a:spcBef>
              <a:tabLst>
                <a:tab pos="320675" algn="l"/>
                <a:tab pos="3029585" algn="l"/>
                <a:tab pos="3311525" algn="l"/>
              </a:tabLst>
            </a:pPr>
            <a:r>
              <a:rPr i="1" dirty="0"/>
              <a:t>È	importante </a:t>
            </a:r>
            <a:r>
              <a:rPr i="1" spc="-5" dirty="0"/>
              <a:t>sottolineare, fin da </a:t>
            </a:r>
            <a:r>
              <a:rPr i="1" spc="-15" dirty="0"/>
              <a:t>subito, </a:t>
            </a:r>
            <a:r>
              <a:rPr i="1" spc="-5" dirty="0"/>
              <a:t>che </a:t>
            </a:r>
            <a:r>
              <a:rPr i="1" dirty="0"/>
              <a:t>il </a:t>
            </a:r>
            <a:r>
              <a:rPr i="1" spc="-5" dirty="0"/>
              <a:t>servizio sociale  </a:t>
            </a:r>
            <a:r>
              <a:rPr dirty="0"/>
              <a:t>considera </a:t>
            </a:r>
            <a:r>
              <a:rPr spc="-25" dirty="0"/>
              <a:t>l’uomo </a:t>
            </a:r>
            <a:r>
              <a:rPr spc="-5" dirty="0"/>
              <a:t>un </a:t>
            </a:r>
            <a:r>
              <a:rPr dirty="0"/>
              <a:t>valore in </a:t>
            </a:r>
            <a:r>
              <a:rPr spc="-10" dirty="0"/>
              <a:t>quanto </a:t>
            </a:r>
            <a:r>
              <a:rPr spc="-15" dirty="0"/>
              <a:t>dotato </a:t>
            </a:r>
            <a:r>
              <a:rPr spc="-5" dirty="0"/>
              <a:t>di infinite  potenzialità, capace di </a:t>
            </a:r>
            <a:r>
              <a:rPr dirty="0"/>
              <a:t>libertà e </a:t>
            </a:r>
            <a:r>
              <a:rPr spc="-5" dirty="0"/>
              <a:t>autonomia, </a:t>
            </a:r>
            <a:r>
              <a:rPr dirty="0"/>
              <a:t>in </a:t>
            </a:r>
            <a:r>
              <a:rPr spc="-5" dirty="0"/>
              <a:t>grado di</a:t>
            </a:r>
            <a:r>
              <a:rPr spc="-245" dirty="0"/>
              <a:t> </a:t>
            </a:r>
            <a:r>
              <a:rPr spc="-5" dirty="0"/>
              <a:t>compiere  scelte consapevoli </a:t>
            </a:r>
            <a:r>
              <a:rPr dirty="0"/>
              <a:t>e </a:t>
            </a:r>
            <a:r>
              <a:rPr spc="-5" dirty="0"/>
              <a:t>creative, di assumersi delle responsabilità </a:t>
            </a:r>
            <a:r>
              <a:rPr dirty="0"/>
              <a:t>e  </a:t>
            </a:r>
            <a:r>
              <a:rPr spc="-5" dirty="0"/>
              <a:t>prendersi cura degli altri, </a:t>
            </a:r>
            <a:r>
              <a:rPr dirty="0"/>
              <a:t>in </a:t>
            </a:r>
            <a:r>
              <a:rPr spc="-5" dirty="0"/>
              <a:t>grado di </a:t>
            </a:r>
            <a:r>
              <a:rPr dirty="0"/>
              <a:t>dominare le leggi </a:t>
            </a:r>
            <a:r>
              <a:rPr spc="-5" dirty="0"/>
              <a:t>della  natura</a:t>
            </a:r>
            <a:r>
              <a:rPr spc="-10" dirty="0"/>
              <a:t> </a:t>
            </a:r>
            <a:r>
              <a:rPr spc="-5" dirty="0"/>
              <a:t>attraverso</a:t>
            </a:r>
            <a:r>
              <a:rPr spc="-10" dirty="0"/>
              <a:t> </a:t>
            </a:r>
            <a:r>
              <a:rPr spc="-5" dirty="0"/>
              <a:t>studi	</a:t>
            </a:r>
            <a:r>
              <a:rPr dirty="0"/>
              <a:t>e	</a:t>
            </a:r>
            <a:r>
              <a:rPr spc="-5" dirty="0"/>
              <a:t>attività che esprimono </a:t>
            </a:r>
            <a:r>
              <a:rPr dirty="0"/>
              <a:t>il </a:t>
            </a:r>
            <a:r>
              <a:rPr spc="-5" dirty="0"/>
              <a:t>suo </a:t>
            </a:r>
            <a:r>
              <a:rPr dirty="0"/>
              <a:t>infinito  </a:t>
            </a:r>
            <a:r>
              <a:rPr spc="-5" dirty="0"/>
              <a:t>potere di</a:t>
            </a:r>
            <a:r>
              <a:rPr spc="-20" dirty="0"/>
              <a:t> </a:t>
            </a:r>
            <a:r>
              <a:rPr spc="-5" dirty="0"/>
              <a:t>ricerca.</a:t>
            </a:r>
          </a:p>
          <a:p>
            <a:pPr marL="24765"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06500">
              <a:lnSpc>
                <a:spcPct val="100000"/>
              </a:lnSpc>
            </a:pPr>
            <a:r>
              <a:rPr i="0" dirty="0">
                <a:latin typeface="Calibri"/>
                <a:cs typeface="Calibri"/>
              </a:rPr>
              <a:t>Maria </a:t>
            </a:r>
            <a:r>
              <a:rPr i="0" spc="-5" dirty="0">
                <a:latin typeface="Calibri"/>
                <a:cs typeface="Calibri"/>
              </a:rPr>
              <a:t>Dal Pra Ponticelli, metodologa del servizio</a:t>
            </a:r>
            <a:r>
              <a:rPr i="0" spc="35" dirty="0">
                <a:latin typeface="Calibri"/>
                <a:cs typeface="Calibri"/>
              </a:rPr>
              <a:t> </a:t>
            </a:r>
            <a:r>
              <a:rPr i="0" spc="-10" dirty="0">
                <a:latin typeface="Calibri"/>
                <a:cs typeface="Calibri"/>
              </a:rPr>
              <a:t>sociale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820" y="362457"/>
            <a:ext cx="65754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Servizio sociale </a:t>
            </a:r>
            <a:r>
              <a:rPr spc="-5" dirty="0"/>
              <a:t>come processo </a:t>
            </a:r>
            <a:r>
              <a:rPr dirty="0"/>
              <a:t>di</a:t>
            </a:r>
            <a:r>
              <a:rPr spc="-55" dirty="0"/>
              <a:t> </a:t>
            </a:r>
            <a:r>
              <a:rPr dirty="0"/>
              <a:t>aiuto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6101"/>
            <a:ext cx="8063230" cy="4391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39000"/>
              </a:lnSpc>
              <a:spcBef>
                <a:spcPts val="105"/>
              </a:spcBef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Secondo Dal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Pra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Ponticelli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l’elemento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centrale del servizio sociale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sempre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stato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rimane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aiuto alle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persone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 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attiva,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partire da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situazioni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individuali e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collettive.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195580" algn="just">
              <a:lnSpc>
                <a:spcPct val="1389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Attraverso 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aiuto e con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adeguato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uso della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relazione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interpersonale professionale nei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confronti dell’utenza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nonché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studio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l’analisi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degli elementi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significativi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del problema, della persona, del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contesto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riferimento,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vengono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promosse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le risorse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personali,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istituzionali</a:t>
            </a:r>
            <a:r>
              <a:rPr sz="24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ecollettive.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545" y="362457"/>
            <a:ext cx="40620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Dal codice</a:t>
            </a:r>
            <a:r>
              <a:rPr spc="-80" dirty="0"/>
              <a:t> </a:t>
            </a:r>
            <a:r>
              <a:rPr spc="-5" dirty="0"/>
              <a:t>deontologico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1" y="1752599"/>
            <a:ext cx="89916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20"/>
              </a:spcBef>
            </a:pPr>
            <a:r>
              <a:rPr lang="it-IT" sz="2400" i="1" dirty="0"/>
              <a:t>L’assistente sociale promuove opportunità per il miglioramento delle condizioni di vita della persona, delle famiglie, dei gruppi, delle comunità e delle loro diverse aggregazioni sociali; ne valorizza autonomia, soggettività e capacità di assunzione di responsabilità, sostenendole nell’uso delle risorse proprie e della società, per prevenire e affrontare situazioni di bisogno o di disagio e favorire processi di inclusione.</a:t>
            </a:r>
            <a:endParaRPr lang="it-IT" sz="2400" i="1" spc="-10" dirty="0">
              <a:solidFill>
                <a:srgbClr val="404040"/>
              </a:solidFill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lang="it-IT" sz="2000" spc="-10">
              <a:solidFill>
                <a:srgbClr val="404040"/>
              </a:solidFill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r>
              <a:rPr lang="it-IT" sz="2000" spc="-10">
                <a:solidFill>
                  <a:srgbClr val="404040"/>
                </a:solidFill>
                <a:cs typeface="Calibri"/>
              </a:rPr>
              <a:t>(</a:t>
            </a:r>
            <a:r>
              <a:rPr lang="it-IT" sz="2000" spc="-10" dirty="0">
                <a:solidFill>
                  <a:srgbClr val="404040"/>
                </a:solidFill>
                <a:cs typeface="Calibri"/>
              </a:rPr>
              <a:t>Art.11 Nuovo </a:t>
            </a:r>
            <a:r>
              <a:rPr sz="2000" spc="-5" dirty="0" err="1">
                <a:solidFill>
                  <a:srgbClr val="404040"/>
                </a:solidFill>
                <a:cs typeface="Calibri"/>
              </a:rPr>
              <a:t>Codice</a:t>
            </a:r>
            <a:r>
              <a:rPr sz="2000" spc="-5" dirty="0">
                <a:solidFill>
                  <a:srgbClr val="404040"/>
                </a:solidFill>
                <a:cs typeface="Calibri"/>
              </a:rPr>
              <a:t> Deontologico dell’Assistente Sociale –</a:t>
            </a:r>
            <a:r>
              <a:rPr sz="2000" spc="90" dirty="0">
                <a:solidFill>
                  <a:srgbClr val="404040"/>
                </a:solidFill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cs typeface="Calibri"/>
              </a:rPr>
              <a:t>20</a:t>
            </a:r>
            <a:r>
              <a:rPr lang="it-IT" sz="2000" dirty="0">
                <a:solidFill>
                  <a:srgbClr val="404040"/>
                </a:solidFill>
                <a:cs typeface="Calibri"/>
              </a:rPr>
              <a:t>20</a:t>
            </a:r>
            <a:r>
              <a:rPr sz="2000" dirty="0">
                <a:solidFill>
                  <a:srgbClr val="404040"/>
                </a:solidFill>
                <a:cs typeface="Calibri"/>
              </a:rPr>
              <a:t>)</a:t>
            </a:r>
            <a:endParaRPr sz="2000" dirty="0"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9773" y="362457"/>
            <a:ext cx="34601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Codice</a:t>
            </a:r>
            <a:r>
              <a:rPr spc="-65" dirty="0"/>
              <a:t> </a:t>
            </a:r>
            <a:r>
              <a:rPr spc="-5" dirty="0"/>
              <a:t>deontologico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1365250"/>
            <a:ext cx="7665720" cy="44691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10"/>
              </a:spcBef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codice deontologico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delinea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un'azione professionale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 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svolge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su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più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fronti, coerentemente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con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l'impostazione  metodologica di Servizio Sociale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con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la realtà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lavorativa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con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quale l'Assistente Sociale si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confronta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quotidianamente  (singoli,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gruppi,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famiglie, istituzioni, organizzazione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4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rapporto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con le altre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professioni).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 marR="358775" algn="just">
              <a:lnSpc>
                <a:spcPct val="99600"/>
              </a:lnSpc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Questo significa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nell'agire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nella  definizione dei progetti individualizzati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necessario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tenere  conto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della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complessità costituita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dai sistemi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vitali che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necessariamente dovremmo approcciare per costruire  percorsi di aiuto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verso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singoli,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gruppi o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comunità.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778</Words>
  <Application>Microsoft Office PowerPoint</Application>
  <PresentationFormat>Presentazione su schermo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Office Theme</vt:lpstr>
      <vt:lpstr>Presentazione standard di PowerPoint</vt:lpstr>
      <vt:lpstr>SERVIZIO SOCIALE</vt:lpstr>
      <vt:lpstr>Definire la professione di assistente sociale</vt:lpstr>
      <vt:lpstr>Definizione internazionale di Servizio sociale del 2014 </vt:lpstr>
      <vt:lpstr>L’assistente sociale è un operatore che:</vt:lpstr>
      <vt:lpstr>Servizio sociale come processo di aiuto</vt:lpstr>
      <vt:lpstr>Servizio sociale come processo di aiuto</vt:lpstr>
      <vt:lpstr>Dal codice deontologico</vt:lpstr>
      <vt:lpstr>Codice deontologico</vt:lpstr>
      <vt:lpstr>Gli obiettivi del servizio sociale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E VALORI</dc:title>
  <dc:creator>Apple</dc:creator>
  <cp:lastModifiedBy>mauri</cp:lastModifiedBy>
  <cp:revision>10</cp:revision>
  <dcterms:created xsi:type="dcterms:W3CDTF">2021-02-16T15:56:40Z</dcterms:created>
  <dcterms:modified xsi:type="dcterms:W3CDTF">2021-02-17T21:00:29Z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2021-02-16T00:00:00Z</vt:filetime>
  </property>
</Properties>
</file>